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  <p:sldMasterId id="2147483658" r:id="rId5"/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67" roundtripDataSignature="AMtx7mjb8+SZNBLi/ELJBwXH+e+pFIKb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FE1D5AF-82BC-472A-A52C-27ED85BEEF3C}">
  <a:tblStyle styleId="{2FE1D5AF-82BC-472A-A52C-27ED85BEEF3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A51795A8-6D7B-482E-94E8-C0F4E218CCC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fill>
          <a:solidFill>
            <a:srgbClr val="CDD4EA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DD4EA"/>
          </a:solidFill>
        </a:fill>
      </a:tcStyle>
    </a:band1V>
    <a:band2V>
      <a:tcTxStyle b="off" i="off"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7" Type="http://customschemas.google.com/relationships/presentationmetadata" Target="metadata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8" name="Google Shape;15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26dd48c3a4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2" name="Google Shape;222;g226dd48c3a4_1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26dd48c3a4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6" name="Google Shape;236;g226dd48c3a4_1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1" name="Google Shape;241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8" name="Google Shape;248;p5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4" name="Google Shape;25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8" name="Google Shape;268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3" name="Google Shape;273;p6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2" name="Google Shape;282;p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7" name="Google Shape;287;p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6" name="Google Shape;16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4" name="Google Shape;294;p6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1" name="Google Shape;301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6" name="Google Shape;306;p6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3" name="Google Shape;313;p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8" name="Google Shape;318;p6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6" name="Google Shape;326;p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1" name="Google Shape;331;p7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0" name="Google Shape;340;p8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6" name="Google Shape;346;p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1" name="Google Shape;351;p8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4e14f60111_0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24e14f6011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0" name="Google Shape;360;p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5" name="Google Shape;365;p9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2" name="Google Shape;372;p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7" name="Google Shape;377;p9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6" name="Google Shape;386;p9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3" name="Google Shape;393;p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8" name="Google Shape;398;p9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1" name="Google Shape;411;p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6" name="Google Shape;416;p9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0" name="Google Shape;430;p1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9" name="Google Shape;179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35" name="Google Shape;435;p1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2" name="Google Shape;442;p1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47" name="Google Shape;447;p10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4" name="Google Shape;454;p1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9" name="Google Shape;459;p10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66" name="Google Shape;466;p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1" name="Google Shape;471;p10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8" name="Google Shape;478;p1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83" name="Google Shape;483;p10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1" name="Google Shape;491;p1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6" name="Google Shape;186;p5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96" name="Google Shape;496;p1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5" name="Google Shape;505;p1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0" name="Google Shape;510;p1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7" name="Google Shape;517;p1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2" name="Google Shape;522;p1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35" name="Google Shape;535;p1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0" name="Google Shape;540;p1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7" name="Google Shape;547;p1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2" name="Google Shape;552;p1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64" name="Google Shape;564;p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3" name="Google Shape;193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1" name="Google Shape;211;p5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1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e14f60111_0_93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g24e14f60111_0_93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0" name="Google Shape;90;g24e14f60111_0_9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g24e14f60111_0_9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g24e14f60111_0_9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4e14f60111_0_9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g24e14f60111_0_9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g24e14f60111_0_9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g24e14f60111_0_9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g24e14f60111_0_9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4e14f60111_0_10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g24e14f60111_0_10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g24e14f60111_0_10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4e14f60111_0_109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g24e14f60111_0_109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6" name="Google Shape;106;g24e14f60111_0_10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g24e14f60111_0_10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g24e14f60111_0_10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4e14f60111_0_1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g24e14f60111_0_115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g24e14f60111_0_115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g24e14f60111_0_11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g24e14f60111_0_1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g24e14f60111_0_1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4e14f60111_0_122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g24e14f60111_0_122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9" name="Google Shape;119;g24e14f60111_0_122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g24e14f60111_0_122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1" name="Google Shape;121;g24e14f60111_0_122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g24e14f60111_0_12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g24e14f60111_0_12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g24e14f60111_0_12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e14f60111_0_13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g24e14f60111_0_13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g24e14f60111_0_13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g24e14f60111_0_13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4e14f60111_0_136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g24e14f60111_0_136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3" name="Google Shape;133;g24e14f60111_0_136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4" name="Google Shape;134;g24e14f60111_0_13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g24e14f60111_0_13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g24e14f60111_0_13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4e14f60111_0_143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g24e14f60111_0_143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g24e14f60111_0_143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1" name="Google Shape;141;g24e14f60111_0_14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g24e14f60111_0_14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g24e14f60111_0_14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4e14f60111_0_16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g24e14f60111_0_16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g24e14f60111_0_16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g24e14f60111_0_16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g24e14f60111_0_16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e14f60111_0_15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g24e14f60111_0_150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g24e14f60111_0_15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g24e14f60111_0_15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g24e14f60111_0_15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4e14f60111_0_156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g24e14f60111_0_156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g24e14f60111_0_15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g24e14f60111_0_15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g24e14f60111_0_15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24e14f60111_0_16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g24e14f60111_0_16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g24e14f60111_0_16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g24e14f60111_0_16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24e14f60111_0_173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g24e14f60111_0_173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g24e14f60111_0_17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g24e14f60111_0_17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g24e14f60111_0_17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24e14f60111_0_179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g24e14f60111_0_179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7" name="Google Shape;37;g24e14f60111_0_179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g24e14f60111_0_179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g24e14f60111_0_179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g24e14f60111_0_17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g24e14f60111_0_17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g24e14f60111_0_17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24e14f60111_0_188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g24e14f60111_0_188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6" name="Google Shape;46;g24e14f60111_0_188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7" name="Google Shape;47;g24e14f60111_0_18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g24e14f60111_0_18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g24e14f60111_0_18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e14f60111_0_195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g24e14f60111_0_195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g24e14f60111_0_195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4" name="Google Shape;54;g24e14f60111_0_19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g24e14f60111_0_19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g24e14f60111_0_19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4e14f60111_0_20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g24e14f60111_0_202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g24e14f60111_0_20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g24e14f60111_0_20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g24e14f60111_0_20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4e14f60111_0_208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g24e14f60111_0_208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g24e14f60111_0_20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g24e14f60111_0_20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g24e14f60111_0_20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4e14f60111_0_8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3" name="Google Shape;83;g24e14f60111_0_8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g24e14f60111_0_8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g24e14f60111_0_8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g24e14f60111_0_8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8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9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6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3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"/>
          <p:cNvSpPr txBox="1"/>
          <p:nvPr>
            <p:ph type="ctrTitle"/>
          </p:nvPr>
        </p:nvSpPr>
        <p:spPr>
          <a:xfrm>
            <a:off x="1605481" y="2109458"/>
            <a:ext cx="9729457" cy="18197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11111"/>
              <a:buFont typeface="Calibri"/>
              <a:buNone/>
            </a:pPr>
            <a:r>
              <a:rPr lang="en-IN">
                <a:solidFill>
                  <a:schemeClr val="dk1"/>
                </a:solidFill>
              </a:rPr>
              <a:t>ABFRL Brand - HometoPDP Flow</a:t>
            </a:r>
            <a:br>
              <a:rPr lang="en-IN">
                <a:solidFill>
                  <a:schemeClr val="dk1"/>
                </a:solidFill>
              </a:rPr>
            </a:br>
            <a:r>
              <a:rPr lang="en-IN">
                <a:solidFill>
                  <a:schemeClr val="dk1"/>
                </a:solidFill>
              </a:rPr>
              <a:t>App Tagging(</a:t>
            </a:r>
            <a:r>
              <a:rPr lang="en-IN"/>
              <a:t>F21</a:t>
            </a:r>
            <a:r>
              <a:rPr lang="en-IN"/>
              <a:t>/SC)</a:t>
            </a:r>
            <a:endParaRPr/>
          </a:p>
        </p:txBody>
      </p:sp>
      <p:sp>
        <p:nvSpPr>
          <p:cNvPr id="161" name="Google Shape;161;p1"/>
          <p:cNvSpPr txBox="1"/>
          <p:nvPr>
            <p:ph idx="1" type="subTitle"/>
          </p:nvPr>
        </p:nvSpPr>
        <p:spPr>
          <a:xfrm>
            <a:off x="1524000" y="4159404"/>
            <a:ext cx="9144000" cy="10983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IN">
                <a:solidFill>
                  <a:schemeClr val="dk1"/>
                </a:solidFill>
              </a:rPr>
              <a:t> </a:t>
            </a:r>
            <a:r>
              <a:rPr lang="en-IN"/>
              <a:t>17th Oct </a:t>
            </a:r>
            <a:r>
              <a:rPr lang="en-IN">
                <a:solidFill>
                  <a:schemeClr val="dk1"/>
                </a:solidFill>
              </a:rPr>
              <a:t> 202</a:t>
            </a:r>
            <a:r>
              <a:rPr lang="en-IN"/>
              <a:t>3</a:t>
            </a:r>
            <a:endParaRPr/>
          </a:p>
        </p:txBody>
      </p:sp>
      <p:pic>
        <p:nvPicPr>
          <p:cNvPr descr="Graphical user interface, application&#10;&#10;Description automatically generated" id="162" name="Google Shape;16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0029" y="-232610"/>
            <a:ext cx="3251941" cy="325194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"/>
          <p:cNvSpPr txBox="1"/>
          <p:nvPr>
            <p:ph idx="11" type="ftr"/>
          </p:nvPr>
        </p:nvSpPr>
        <p:spPr>
          <a:xfrm>
            <a:off x="0" y="6356351"/>
            <a:ext cx="12192000" cy="50165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>
                <a:solidFill>
                  <a:schemeClr val="dk1"/>
                </a:solidFill>
              </a:rPr>
              <a:t>Team Implementation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26dd48c3a4_1_112"/>
          <p:cNvSpPr txBox="1"/>
          <p:nvPr>
            <p:ph idx="1" type="subTitle"/>
          </p:nvPr>
        </p:nvSpPr>
        <p:spPr>
          <a:xfrm>
            <a:off x="370609" y="623500"/>
            <a:ext cx="34896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0640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 sz="1800">
                <a:highlight>
                  <a:srgbClr val="FFFF00"/>
                </a:highlight>
              </a:rPr>
              <a:t>Menu Navigation Tracking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225" name="Google Shape;225;g226dd48c3a4_1_112"/>
          <p:cNvSpPr/>
          <p:nvPr/>
        </p:nvSpPr>
        <p:spPr>
          <a:xfrm>
            <a:off x="847706" y="2136710"/>
            <a:ext cx="775800" cy="475800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6" name="Google Shape;226;g226dd48c3a4_1_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1260" y="1421035"/>
            <a:ext cx="2126815" cy="4473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g226dd48c3a4_1_1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96912" y="1421035"/>
            <a:ext cx="2126816" cy="4446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226dd48c3a4_1_1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2592" y="1422542"/>
            <a:ext cx="2126815" cy="4472138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226dd48c3a4_1_112"/>
          <p:cNvSpPr/>
          <p:nvPr/>
        </p:nvSpPr>
        <p:spPr>
          <a:xfrm>
            <a:off x="3581112" y="2283220"/>
            <a:ext cx="558300" cy="182700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226dd48c3a4_1_112"/>
          <p:cNvSpPr/>
          <p:nvPr/>
        </p:nvSpPr>
        <p:spPr>
          <a:xfrm>
            <a:off x="3948271" y="4600729"/>
            <a:ext cx="446400" cy="288600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226dd48c3a4_1_112"/>
          <p:cNvSpPr/>
          <p:nvPr/>
        </p:nvSpPr>
        <p:spPr>
          <a:xfrm>
            <a:off x="3581112" y="2625749"/>
            <a:ext cx="1278000" cy="891900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226dd48c3a4_1_112"/>
          <p:cNvSpPr/>
          <p:nvPr/>
        </p:nvSpPr>
        <p:spPr>
          <a:xfrm>
            <a:off x="5990123" y="2549549"/>
            <a:ext cx="821100" cy="1220100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226dd48c3a4_1_112"/>
          <p:cNvSpPr/>
          <p:nvPr/>
        </p:nvSpPr>
        <p:spPr>
          <a:xfrm>
            <a:off x="5816791" y="2287067"/>
            <a:ext cx="558300" cy="182700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8" name="Google Shape;238;g226dd48c3a4_1_125"/>
          <p:cNvGraphicFramePr/>
          <p:nvPr/>
        </p:nvGraphicFramePr>
        <p:xfrm>
          <a:off x="1157825" y="371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921925"/>
                <a:gridCol w="912900"/>
                <a:gridCol w="4565975"/>
                <a:gridCol w="3113875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Menu-tracking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All CTAs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digitalData={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linkName:"&lt;cta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channel: "&lt;web/msite&gt;|&lt;page name from which menu is clicked without the word “page”&gt;", // eg : home, category, </a:t>
                      </a:r>
                      <a:br>
                        <a:rPr b="0" i="0" lang="en-I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b="0" i="0" lang="en-I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customerID : "&lt;customerID&gt;", // only pass when available</a:t>
                      </a:r>
                      <a:endParaRPr b="0" i="0"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linkPageName: “&lt;page name&gt;", //the name of the page from where menu was clicked, eg : home page, plp, pdp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“&lt;brand name&gt;”,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rgbClr val="FFFF00"/>
                          </a:solidFill>
                        </a:rPr>
                        <a:t>menuNav: "&lt;level1:level1:level3&gt;"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"&lt;desktop website/mobile website&gt;",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ACPCore.trackAction("&lt;cta name&gt;", contextData);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 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&lt;ctaName&gt; will be the product category clicked, eg :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polo T shirts,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men,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accessories</a:t>
                      </a:r>
                      <a:br>
                        <a:rPr lang="en-IN" sz="1400" u="none" cap="none" strike="noStrike"/>
                      </a:b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In menuNAV, the expected values will be like</a:t>
                      </a:r>
                      <a:br>
                        <a:rPr lang="en-IN" sz="1400" u="none" cap="none" strike="noStrike"/>
                      </a:br>
                      <a:r>
                        <a:rPr b="1" lang="en-IN" sz="1400" u="none" cap="none" strike="noStrike"/>
                        <a:t>level1- when user clicks on collection, men, women, sale, gifting, etc then menuNav value will be</a:t>
                      </a:r>
                      <a:r>
                        <a:rPr lang="en-IN" sz="1400" u="none" cap="none" strike="noStrike"/>
                        <a:t>: 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men , 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women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level2- when user clicks on shirts, tshirts, shuits, accessories, etc then menuNav value will be: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men:shirts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Men:wallets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level3- when user clicks on casual shirts,formal blazers,socks , etc then menuNav value will be: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Men: suits: formal suits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Men:accessories:socks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pping cart" id="243" name="Google Shape;243;p58"/>
          <p:cNvPicPr preferRelativeResize="0"/>
          <p:nvPr/>
        </p:nvPicPr>
        <p:blipFill rotWithShape="1">
          <a:blip r:embed="rId3">
            <a:alphaModFix/>
          </a:blip>
          <a:srcRect b="0" l="0" r="0" t="137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58"/>
          <p:cNvSpPr/>
          <p:nvPr/>
        </p:nvSpPr>
        <p:spPr>
          <a:xfrm>
            <a:off x="0" y="4023809"/>
            <a:ext cx="11016943" cy="2262375"/>
          </a:xfrm>
          <a:custGeom>
            <a:rect b="b" l="l" r="r" t="t"/>
            <a:pathLst>
              <a:path extrusionOk="0" h="2262375" w="11016943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rgbClr val="262626">
              <a:alpha val="874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58"/>
          <p:cNvSpPr txBox="1"/>
          <p:nvPr>
            <p:ph type="ctrTitle"/>
          </p:nvPr>
        </p:nvSpPr>
        <p:spPr>
          <a:xfrm>
            <a:off x="841248" y="4199861"/>
            <a:ext cx="8856059" cy="13368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IN" sz="5400">
                <a:solidFill>
                  <a:srgbClr val="FFFFFF"/>
                </a:solidFill>
              </a:rPr>
              <a:t>Home Page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9"/>
          <p:cNvSpPr txBox="1"/>
          <p:nvPr/>
        </p:nvSpPr>
        <p:spPr>
          <a:xfrm>
            <a:off x="203764" y="149443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Home page load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in a suit and tie&#10;&#10;Description automatically generated with low confidence" id="251" name="Google Shape;251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38354" y="255182"/>
            <a:ext cx="3435632" cy="645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6" name="Google Shape;256;p3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194150"/>
                <a:gridCol w="1362275"/>
                <a:gridCol w="6568750"/>
                <a:gridCol w="306685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Home page 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onload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pageName: "</a:t>
                      </a: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home page</a:t>
                      </a:r>
                      <a:r>
                        <a:rPr lang="en-IN" sz="1400" u="none" cap="none" strike="noStrike"/>
                        <a:t>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"&lt;android/ios&gt;|home",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pageType : "&lt;brand name&gt;-home page"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&amp;&amp;events: "event60",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has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has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ACPCore.trackState("home page", contextData);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0" lang="en-IN" sz="1400" u="none" cap="none" strike="noStrike"/>
                        <a:t>In pageType </a:t>
                      </a:r>
                      <a:r>
                        <a:rPr b="1" lang="en-IN" sz="1400" u="none" cap="none" strike="noStrike"/>
                        <a:t>,brand name </a:t>
                      </a:r>
                      <a:r>
                        <a:rPr b="0" lang="en-IN" sz="1400" u="none" cap="none" strike="noStrike"/>
                        <a:t>m</a:t>
                      </a:r>
                      <a:r>
                        <a:rPr lang="en-IN" sz="1400" u="none" cap="none" strike="noStrike"/>
                        <a:t>ay have the below values:-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/>
                        <a:t>f21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/>
                        <a:t>sc</a:t>
                      </a:r>
                      <a:endParaRPr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0"/>
          <p:cNvSpPr txBox="1"/>
          <p:nvPr/>
        </p:nvSpPr>
        <p:spPr>
          <a:xfrm>
            <a:off x="357672" y="94547"/>
            <a:ext cx="607028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N" sz="20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Home page buttons click (excluding banner and product clicks)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website&#10;&#10;Description automatically generated" id="262" name="Google Shape;26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39081" y="904745"/>
            <a:ext cx="3227263" cy="568744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60"/>
          <p:cNvSpPr/>
          <p:nvPr/>
        </p:nvSpPr>
        <p:spPr>
          <a:xfrm>
            <a:off x="4040372" y="2179675"/>
            <a:ext cx="3125972" cy="520996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60"/>
          <p:cNvSpPr/>
          <p:nvPr/>
        </p:nvSpPr>
        <p:spPr>
          <a:xfrm>
            <a:off x="4708271" y="4488946"/>
            <a:ext cx="805543" cy="314964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60"/>
          <p:cNvSpPr/>
          <p:nvPr/>
        </p:nvSpPr>
        <p:spPr>
          <a:xfrm>
            <a:off x="5693228" y="4488946"/>
            <a:ext cx="805543" cy="314964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0" name="Google Shape;270;p61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988875"/>
                <a:gridCol w="1362275"/>
                <a:gridCol w="6410125"/>
                <a:gridCol w="343075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Buttons click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All CTAs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linkName:"&lt;cta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"&lt;android/ios&gt;|home",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"home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ACPCore.trackAction("&lt;cta name&gt;",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this will capture button clicks only, apart from banner clicks &amp; product clicks.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2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Home page wishlist click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62"/>
          <p:cNvSpPr/>
          <p:nvPr/>
        </p:nvSpPr>
        <p:spPr>
          <a:xfrm>
            <a:off x="5309419" y="2120931"/>
            <a:ext cx="502717" cy="445288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in a white shirt&#10;&#10;Description automatically generated with low confidence" id="277" name="Google Shape;277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3656" y="911095"/>
            <a:ext cx="3016680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62"/>
          <p:cNvSpPr/>
          <p:nvPr/>
        </p:nvSpPr>
        <p:spPr>
          <a:xfrm>
            <a:off x="5812136" y="1550516"/>
            <a:ext cx="511963" cy="445288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62"/>
          <p:cNvSpPr/>
          <p:nvPr/>
        </p:nvSpPr>
        <p:spPr>
          <a:xfrm flipH="1" rot="10800000">
            <a:off x="5922335" y="5307484"/>
            <a:ext cx="401764" cy="542261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4" name="Google Shape;284;p63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147500"/>
                <a:gridCol w="1483575"/>
                <a:gridCol w="6055750"/>
                <a:gridCol w="35052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Add to wishlist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Icon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"&lt;add to wishlist/remove from wishlist&gt;",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"&lt;android/ios&gt;|home",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"home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&amp;&amp;events: "&lt;event4/event5&gt;", </a:t>
                      </a:r>
                      <a:r>
                        <a:rPr b="1" i="1" lang="en-IN" sz="1400" u="none" cap="none" strike="noStrike"/>
                        <a:t>// event4 only when add to Wishlist and event5 only when remove from Wishlist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&amp;&amp;products : ";&lt;product  id&gt;;;;;eVar19 = &lt;product  category&gt;|eVar30=&lt;product  name&gt;</a:t>
                      </a: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| eVar32=&lt;product 1 brand name&gt;</a:t>
                      </a:r>
                      <a:r>
                        <a:rPr lang="en-IN" sz="1400" u="none" cap="none" strike="noStrike"/>
                        <a:t>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ACPCore.trackAction("&lt;add to wishlist/remove from wishlist&gt;",contextData);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productID:</a:t>
                      </a:r>
                      <a:r>
                        <a:rPr lang="en-IN" sz="1400" u="none" cap="none" strike="noStrike"/>
                        <a:t> will have the value of SKU ID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productCategory</a:t>
                      </a:r>
                      <a:r>
                        <a:rPr lang="en-IN" sz="1400" u="none" cap="none" strike="noStrike"/>
                        <a:t>: will have the category of the product. Example:-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shirt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trouser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productName: </a:t>
                      </a:r>
                      <a:r>
                        <a:rPr b="0" lang="en-IN" sz="1400" u="none" cap="none" strike="noStrike"/>
                        <a:t>name of the product.</a:t>
                      </a:r>
                      <a:endParaRPr b="1"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pping cart" id="289" name="Google Shape;289;p64"/>
          <p:cNvPicPr preferRelativeResize="0"/>
          <p:nvPr/>
        </p:nvPicPr>
        <p:blipFill rotWithShape="1">
          <a:blip r:embed="rId3">
            <a:alphaModFix/>
          </a:blip>
          <a:srcRect b="0" l="0" r="0" t="137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64"/>
          <p:cNvSpPr/>
          <p:nvPr/>
        </p:nvSpPr>
        <p:spPr>
          <a:xfrm>
            <a:off x="0" y="4023809"/>
            <a:ext cx="11016943" cy="2262375"/>
          </a:xfrm>
          <a:custGeom>
            <a:rect b="b" l="l" r="r" t="t"/>
            <a:pathLst>
              <a:path extrusionOk="0" h="2262375" w="11016943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rgbClr val="262626">
              <a:alpha val="874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64"/>
          <p:cNvSpPr txBox="1"/>
          <p:nvPr>
            <p:ph type="ctrTitle"/>
          </p:nvPr>
        </p:nvSpPr>
        <p:spPr>
          <a:xfrm>
            <a:off x="841248" y="4199861"/>
            <a:ext cx="8856059" cy="13368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IN" sz="5400">
                <a:solidFill>
                  <a:srgbClr val="FFFFFF"/>
                </a:solidFill>
              </a:rPr>
              <a:t>Category Page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"/>
          <p:cNvSpPr txBox="1"/>
          <p:nvPr/>
        </p:nvSpPr>
        <p:spPr>
          <a:xfrm>
            <a:off x="4246934" y="83976"/>
            <a:ext cx="4290576" cy="10156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IN" sz="20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Guidelines to Implement Tagging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IN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"/>
          <p:cNvSpPr txBox="1"/>
          <p:nvPr/>
        </p:nvSpPr>
        <p:spPr>
          <a:xfrm>
            <a:off x="-34295" y="1099598"/>
            <a:ext cx="12226200" cy="6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Adobe Launch SDK should be implemented to trigger the custom events​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Copy and paste the </a:t>
            </a:r>
            <a:r>
              <a:rPr b="1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contextData as it is without changing the Camel Casing</a:t>
            </a: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All values should be passed in lowercase.​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Track State(Page Load Event) and Track Action(Non-Page Load event) should be fired along with the contextData.​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Context data should be fired with specific event.​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&lt;&gt; </a:t>
            </a: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this indicates dynamic value to be captured and passed.​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Testing will be performed by Implementation Team after ABFRL QA team will give the confirmation/sign off for the testing done by them.​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UAT should be done first in staging and then in production post-production UAT adobe’s codes are pushed to live.​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Product Category value should be consistent for every product for entire website.​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​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en-I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 Customer ID, pass the value only when available else pass it as blank.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5"/>
          <p:cNvSpPr/>
          <p:nvPr/>
        </p:nvSpPr>
        <p:spPr>
          <a:xfrm>
            <a:off x="6661116" y="4544839"/>
            <a:ext cx="615635" cy="443619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65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Category page load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text, person, suit, person&#10;&#10;Description automatically generated" id="298" name="Google Shape;298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80614" y="933321"/>
            <a:ext cx="2880671" cy="553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3" name="Google Shape;303;p66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035525"/>
                <a:gridCol w="1380925"/>
                <a:gridCol w="6046225"/>
                <a:gridCol w="3729325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Category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onload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pageName: "category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"&lt;android/ios&gt;|category",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pageType : "&lt;brand name&gt; – category page"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has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has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ACPCore.trackState("category page",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br>
                        <a:rPr lang="en-IN" sz="1400" u="none" cap="none" strike="noStrike"/>
                      </a:b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brand name </a:t>
                      </a:r>
                      <a:r>
                        <a:rPr b="0" lang="en-IN" sz="1400" u="none" cap="none" strike="noStrike"/>
                        <a:t>m</a:t>
                      </a:r>
                      <a:r>
                        <a:rPr lang="en-IN" sz="1400" u="none" cap="none" strike="noStrike"/>
                        <a:t>ay have the below values:-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/>
                        <a:t>f21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/>
                        <a:t>sc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7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Category page, all CTAs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text, person, female&#10;&#10;Description automatically generated" id="309" name="Google Shape;309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7451" y="936496"/>
            <a:ext cx="2952885" cy="553873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67"/>
          <p:cNvSpPr/>
          <p:nvPr/>
        </p:nvSpPr>
        <p:spPr>
          <a:xfrm>
            <a:off x="5533209" y="4885661"/>
            <a:ext cx="562791" cy="34409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5" name="Google Shape;315;p68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147500"/>
                <a:gridCol w="1483575"/>
                <a:gridCol w="6055750"/>
                <a:gridCol w="35052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Category page CTA clicks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All CTAs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linkName:"&lt;cta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"&lt;android/ios&gt;|category",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"category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ACPCore.trackAction("&lt;cta name&gt;", contextData);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In brand, the expected values are 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/>
                        <a:t>f21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/>
                        <a:t>sc</a:t>
                      </a:r>
                      <a:endParaRPr sz="1400" u="none" cap="none" strike="noStrike"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9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Category page Add to Wishlist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69"/>
          <p:cNvSpPr/>
          <p:nvPr/>
        </p:nvSpPr>
        <p:spPr>
          <a:xfrm>
            <a:off x="7450341" y="1348787"/>
            <a:ext cx="354562" cy="390621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text, person, suit&#10;&#10;Description automatically generated" id="322" name="Google Shape;322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27466" y="304893"/>
            <a:ext cx="2896414" cy="5915153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69"/>
          <p:cNvSpPr/>
          <p:nvPr/>
        </p:nvSpPr>
        <p:spPr>
          <a:xfrm>
            <a:off x="6797243" y="716380"/>
            <a:ext cx="354562" cy="390621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8" name="Google Shape;328;p70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147500"/>
                <a:gridCol w="1483575"/>
                <a:gridCol w="6055750"/>
                <a:gridCol w="35052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Add to wishlist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Icon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"&lt;add to wishlist/remove from wishlist&gt;",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channel: "&lt;android/ios&gt;|category",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"category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&amp;&amp;events: "&lt;event4/event5&gt;", </a:t>
                      </a:r>
                      <a:r>
                        <a:rPr b="1" i="1" lang="en-IN" sz="1400" u="none" cap="none" strike="noStrike"/>
                        <a:t>// event4 only when add to Wishlist and event5 only when remove from Wishlist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&amp;&amp;products : ";&lt;product  id&gt;;;;;eVar19 = &lt;product  category&gt;|eVar30=&lt;product  name&gt;</a:t>
                      </a: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| eVar32=&lt;product 1 brand name&gt;</a:t>
                      </a:r>
                      <a:r>
                        <a:rPr lang="en-IN" sz="1400" u="none" cap="none" strike="noStrike"/>
                        <a:t>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ACPCore.trackAction("&lt;add to wishlist/remove from wishlist&gt;",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productID:</a:t>
                      </a:r>
                      <a:r>
                        <a:rPr lang="en-IN" sz="1400" u="none" cap="none" strike="noStrike"/>
                        <a:t> will have the value of SKU ID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productCategory</a:t>
                      </a:r>
                      <a:r>
                        <a:rPr lang="en-IN" sz="1400" u="none" cap="none" strike="noStrike"/>
                        <a:t>: will have the category of the product. Example:-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shirt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Trouser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productName: </a:t>
                      </a:r>
                      <a:r>
                        <a:rPr b="0" lang="en-IN" sz="1400" u="none" cap="none" strike="noStrike"/>
                        <a:t>name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In brand, the expected values are 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/>
                        <a:t>f21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/>
                        <a:t>sc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7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tack of bank cards" id="334" name="Google Shape;334;p79"/>
          <p:cNvPicPr preferRelativeResize="0"/>
          <p:nvPr/>
        </p:nvPicPr>
        <p:blipFill rotWithShape="1">
          <a:blip r:embed="rId3">
            <a:alphaModFix/>
          </a:blip>
          <a:srcRect b="0" l="0" r="0" t="16044"/>
          <a:stretch/>
        </p:blipFill>
        <p:spPr>
          <a:xfrm>
            <a:off x="20" y="10"/>
            <a:ext cx="1219198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79"/>
          <p:cNvSpPr/>
          <p:nvPr/>
        </p:nvSpPr>
        <p:spPr>
          <a:xfrm rot="-5400000">
            <a:off x="3799868" y="-1534136"/>
            <a:ext cx="4592270" cy="12192001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1000">
                <a:srgbClr val="000000">
                  <a:alpha val="29411"/>
                </a:srgbClr>
              </a:gs>
              <a:gs pos="35000">
                <a:srgbClr val="000000">
                  <a:alpha val="45490"/>
                </a:srgbClr>
              </a:gs>
              <a:gs pos="100000">
                <a:srgbClr val="000000">
                  <a:alpha val="89411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79"/>
          <p:cNvSpPr/>
          <p:nvPr/>
        </p:nvSpPr>
        <p:spPr>
          <a:xfrm>
            <a:off x="0" y="5575039"/>
            <a:ext cx="9785897" cy="6858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79"/>
          <p:cNvSpPr txBox="1"/>
          <p:nvPr>
            <p:ph type="ctrTitle"/>
          </p:nvPr>
        </p:nvSpPr>
        <p:spPr>
          <a:xfrm>
            <a:off x="479198" y="5686756"/>
            <a:ext cx="9078562" cy="6089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0718"/>
              <a:buNone/>
            </a:pPr>
            <a:r>
              <a:rPr lang="en-IN" sz="5100"/>
              <a:t>PLP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80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Load of Product listing 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ollage of a person&#10;&#10;Description automatically generated with medium confidence" id="343" name="Google Shape;343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21761" y="949197"/>
            <a:ext cx="3355400" cy="5614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8" name="Google Shape;348;p81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317300"/>
                <a:gridCol w="1383300"/>
                <a:gridCol w="5646850"/>
                <a:gridCol w="3909725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Category page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onLoad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pageName: "product listing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 listing",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pageType : "&lt;brand name&gt;-product listing page"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&amp;&amp;events: "event9",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plpID : "&lt;PLP ID&gt;" //pass the PLP ID of that listing page,​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plpProductCategory : "products category",​</a:t>
                      </a:r>
                      <a:b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productCount:"&lt;number of product count&gt;",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has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has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ACPCore.trackState("product listing page",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brand name </a:t>
                      </a:r>
                      <a:r>
                        <a:rPr b="0" lang="en-IN" sz="1400" u="none" cap="none" strike="noStrike"/>
                        <a:t>m</a:t>
                      </a:r>
                      <a:r>
                        <a:rPr lang="en-IN" sz="1400" u="none" cap="none" strike="noStrike"/>
                        <a:t>ay have the below values:-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/>
                        <a:t>f21</a:t>
                      </a:r>
                      <a:endParaRPr sz="1400" u="none" cap="none" strike="noStrike"/>
                    </a:p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/>
                        <a:t>sc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82"/>
          <p:cNvSpPr txBox="1"/>
          <p:nvPr/>
        </p:nvSpPr>
        <p:spPr>
          <a:xfrm>
            <a:off x="203764" y="149443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PLP Add to wishlist</a:t>
            </a:r>
            <a:endParaRPr b="0" i="0" sz="24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82"/>
          <p:cNvSpPr/>
          <p:nvPr/>
        </p:nvSpPr>
        <p:spPr>
          <a:xfrm>
            <a:off x="3508310" y="1477414"/>
            <a:ext cx="307910" cy="304733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82"/>
          <p:cNvSpPr/>
          <p:nvPr/>
        </p:nvSpPr>
        <p:spPr>
          <a:xfrm>
            <a:off x="5874522" y="1477414"/>
            <a:ext cx="307910" cy="304733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ollage of a person&#10;&#10;Description automatically generated with medium confidence" id="356" name="Google Shape;356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02000" y="611109"/>
            <a:ext cx="3975161" cy="6389132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82"/>
          <p:cNvSpPr/>
          <p:nvPr/>
        </p:nvSpPr>
        <p:spPr>
          <a:xfrm>
            <a:off x="4937760" y="1554480"/>
            <a:ext cx="307910" cy="227667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4e14f60111_0_8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N">
                <a:highlight>
                  <a:srgbClr val="FFFF00"/>
                </a:highlight>
              </a:rPr>
              <a:t>Super App Brands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75" name="Google Shape;175;g24e14f60111_0_8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IN" sz="1800"/>
              <a:t>Since Super App contains multiple cross-brands journey, therefore w.r.t to tracking the brand/product brand currently included( PFB the table with the expected value to be passed in the context data)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</p:txBody>
      </p:sp>
      <p:graphicFrame>
        <p:nvGraphicFramePr>
          <p:cNvPr id="176" name="Google Shape;176;g24e14f60111_0_81"/>
          <p:cNvGraphicFramePr/>
          <p:nvPr/>
        </p:nvGraphicFramePr>
        <p:xfrm>
          <a:off x="952500" y="2476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{2FE1D5AF-82BC-472A-A52C-27ED85BEEF3C}</a:tableStyleId>
              </a:tblPr>
              <a:tblGrid>
                <a:gridCol w="5143500"/>
                <a:gridCol w="5143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Brand/Product Brand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Datalayer Value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Van Huesen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vh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Peter England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Allen Solly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Louis Phillipe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Reebok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/>
                        <a:t>rbk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American Eagle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aeo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Forever 21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f21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Simon Carter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sc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2" name="Google Shape;362;p83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746750"/>
                <a:gridCol w="1329000"/>
                <a:gridCol w="5425175"/>
                <a:gridCol w="3756225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Add to wishlist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Icon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"&lt;add to wishlist/remove from wishlist&gt;",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channel: "&lt;android/ios&gt;|product listing",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"product listing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&amp;&amp;events: "&lt;event4/event5&gt;", </a:t>
                      </a:r>
                      <a:r>
                        <a:rPr b="1" i="1" lang="en-IN" sz="1400" u="none" cap="none" strike="noStrike"/>
                        <a:t>// event4 only when add to Wishlist and event5 only when remove from Wishlist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&amp;&amp;products : ";&lt;product  id&gt;;;;;eVar19 = &lt;product  category&gt;|eVar30=&lt;product  name&gt;</a:t>
                      </a: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| eVar32=&lt;product 1 brand name&gt;</a:t>
                      </a:r>
                      <a:r>
                        <a:rPr lang="en-IN" sz="1400" u="none" cap="none" strike="noStrike"/>
                        <a:t>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ACPCore.trackAction("&lt;add to wishlist/remove from wishlist&gt;",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productID:</a:t>
                      </a:r>
                      <a:r>
                        <a:rPr lang="en-IN" sz="1400" u="none" cap="none" strike="noStrike"/>
                        <a:t> will have the value of SKU ID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productCategory</a:t>
                      </a:r>
                      <a:r>
                        <a:rPr lang="en-IN" sz="1400" u="none" cap="none" strike="noStrike"/>
                        <a:t>: will have the category of the product. Example:-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shirt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Trouser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productName: </a:t>
                      </a:r>
                      <a:r>
                        <a:rPr b="0" lang="en-IN" sz="1400" u="none" cap="none" strike="noStrike"/>
                        <a:t>name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92"/>
          <p:cNvSpPr txBox="1"/>
          <p:nvPr/>
        </p:nvSpPr>
        <p:spPr>
          <a:xfrm>
            <a:off x="203764" y="149443"/>
            <a:ext cx="6070287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PLP all other CTAs click(excluding products)</a:t>
            </a:r>
            <a:endParaRPr b="0" i="0" sz="24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application&#10;&#10;Description automatically generated" id="368" name="Google Shape;368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28160" y="1141600"/>
            <a:ext cx="3276661" cy="595008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92"/>
          <p:cNvSpPr/>
          <p:nvPr/>
        </p:nvSpPr>
        <p:spPr>
          <a:xfrm>
            <a:off x="4409441" y="2174240"/>
            <a:ext cx="2804160" cy="1920240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4" name="Google Shape;374;p93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160975"/>
                <a:gridCol w="1403050"/>
                <a:gridCol w="5727525"/>
                <a:gridCol w="3965575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Category page cta click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All CTAs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"&lt;cta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 listing",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"product listing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plpID : "&lt;PLP ID&gt;" //pass the PLP ID of that particular listing page,​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plpProductCategory : "products category",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filterName:  "&lt; filter 1 applied,filter 2 applied,…filter N applied&gt;". // only when filter is applied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filterValue: "&lt;filter 1 value, filter 2 value,….filter N value&gt;" // only when filter is applied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sortBy : "&lt;sort by option&gt;", // only when user has manually sorted.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ACPCore.trackAction("&lt;cta name&gt;",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In filterName, the expected values are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gender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category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sizes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color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discount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subbrand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occasion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price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fit 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sleeves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E.g. "gender, category, sizes, color"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In filterValue, the expected values are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men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formal shirt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42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green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women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reebok sport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v dot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E.g. "men, formal shirt, 42, green"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In sortBy, expected values are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popular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new arrivals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 sz="1400" u="none" cap="none" strike="noStrike"/>
                        <a:t>Discount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9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tack of bank cards" id="380" name="Google Shape;380;p94"/>
          <p:cNvPicPr preferRelativeResize="0"/>
          <p:nvPr/>
        </p:nvPicPr>
        <p:blipFill rotWithShape="1">
          <a:blip r:embed="rId3">
            <a:alphaModFix/>
          </a:blip>
          <a:srcRect b="0" l="0" r="0" t="16044"/>
          <a:stretch/>
        </p:blipFill>
        <p:spPr>
          <a:xfrm>
            <a:off x="20" y="10"/>
            <a:ext cx="1219198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94"/>
          <p:cNvSpPr/>
          <p:nvPr/>
        </p:nvSpPr>
        <p:spPr>
          <a:xfrm rot="-5400000">
            <a:off x="3799868" y="-1534136"/>
            <a:ext cx="4592270" cy="12192001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1000">
                <a:srgbClr val="000000">
                  <a:alpha val="29411"/>
                </a:srgbClr>
              </a:gs>
              <a:gs pos="35000">
                <a:srgbClr val="000000">
                  <a:alpha val="45490"/>
                </a:srgbClr>
              </a:gs>
              <a:gs pos="100000">
                <a:srgbClr val="000000">
                  <a:alpha val="89411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94"/>
          <p:cNvSpPr/>
          <p:nvPr/>
        </p:nvSpPr>
        <p:spPr>
          <a:xfrm>
            <a:off x="0" y="5575039"/>
            <a:ext cx="9785897" cy="6858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94"/>
          <p:cNvSpPr txBox="1"/>
          <p:nvPr>
            <p:ph type="ctrTitle"/>
          </p:nvPr>
        </p:nvSpPr>
        <p:spPr>
          <a:xfrm>
            <a:off x="479198" y="5686756"/>
            <a:ext cx="9078562" cy="6089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0718"/>
              <a:buNone/>
            </a:pPr>
            <a:r>
              <a:rPr lang="en-IN" sz="5100"/>
              <a:t>PDP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95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PDP load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95"/>
          <p:cNvSpPr/>
          <p:nvPr/>
        </p:nvSpPr>
        <p:spPr>
          <a:xfrm>
            <a:off x="5560978" y="1994171"/>
            <a:ext cx="233465" cy="311284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text, application&#10;&#10;Description automatically generated" id="390" name="Google Shape;390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3680" y="335280"/>
            <a:ext cx="3243006" cy="6323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5" name="Google Shape;395;p96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630025"/>
                <a:gridCol w="1994200"/>
                <a:gridCol w="5165050"/>
                <a:gridCol w="340275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Product page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onLoad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pageName: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pageType : "&lt;brand name&gt;-product page",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&amp;&amp;events: "prodView,event11, </a:t>
                      </a: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event13, event14, event15",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&amp;&amp;products : ";&lt;product  id&gt;;;; event13=&lt;product 1 mrp&gt;| event14=&lt;product 1 selling price&gt;| event15=&lt;product discount amount&gt;;eVar19 = &lt;product category&gt;|eVar30=&lt;product name&gt;|eVar32=&lt;product brand name&gt;|eVar33=&lt; product  stock Status&gt;|eVar34= &lt;product color&gt;|eVar36=&lt; product  genderType&gt;|eVar44=&lt;product  style code&gt;",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has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has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ACPCore.trackState("product page",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productID:</a:t>
                      </a:r>
                      <a:r>
                        <a:rPr lang="en-IN" sz="1400" u="none" cap="none" strike="noStrike"/>
                        <a:t> will have the value of SKU ID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productCategory</a:t>
                      </a:r>
                      <a:r>
                        <a:rPr lang="en-IN" sz="1400" u="none" cap="none" strike="noStrike"/>
                        <a:t>: will have the category of the product. Example:-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Shirt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Trouser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productMarkPrice: </a:t>
                      </a:r>
                      <a:r>
                        <a:rPr lang="en-IN" sz="1400" u="none" cap="none" strike="noStrike"/>
                        <a:t>will contain the MRP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productSellPrice: </a:t>
                      </a:r>
                      <a:r>
                        <a:rPr lang="en-IN" sz="1400" u="none" cap="none" strike="noStrike"/>
                        <a:t>will contain the actual selling price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productName: </a:t>
                      </a:r>
                      <a:r>
                        <a:rPr lang="en-IN" sz="1400" u="none" cap="none" strike="noStrike"/>
                        <a:t>name of the product.</a:t>
                      </a:r>
                      <a:endParaRPr b="1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brandName: </a:t>
                      </a:r>
                      <a:r>
                        <a:rPr lang="en-IN" sz="1400" u="none" cap="none" strike="noStrike"/>
                        <a:t>name of the brand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stockStatus: </a:t>
                      </a:r>
                      <a:r>
                        <a:rPr lang="en-IN" sz="1400" u="none" cap="none" strike="noStrike"/>
                        <a:t>it will show the quantity of the product available in the stock.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color: </a:t>
                      </a:r>
                      <a:r>
                        <a:rPr lang="en-IN" sz="1400" u="none" cap="none" strike="noStrike"/>
                        <a:t>example values: Red.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size: example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42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L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styleCode: </a:t>
                      </a:r>
                      <a:r>
                        <a:rPr lang="en-IN" sz="1400" u="none" cap="none" strike="noStrike"/>
                        <a:t>will contain the style code of the product. Example value:-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PESFONUB236782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productDiscount </a:t>
                      </a:r>
                      <a:r>
                        <a:rPr lang="en-IN" sz="1400" u="none" cap="none" strike="noStrike"/>
                        <a:t>will have the discount applied on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productGenderType </a:t>
                      </a:r>
                      <a:r>
                        <a:rPr lang="en-IN" sz="1400" u="none" cap="none" strike="noStrike"/>
                        <a:t>Example value:-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Female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97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clicking on Buy Now/ Add to bag</a:t>
            </a:r>
            <a:endParaRPr b="0" i="0" sz="24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97"/>
          <p:cNvSpPr/>
          <p:nvPr/>
        </p:nvSpPr>
        <p:spPr>
          <a:xfrm>
            <a:off x="4378960" y="6180725"/>
            <a:ext cx="2387600" cy="478097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97"/>
          <p:cNvSpPr/>
          <p:nvPr/>
        </p:nvSpPr>
        <p:spPr>
          <a:xfrm>
            <a:off x="4869678" y="5417454"/>
            <a:ext cx="370597" cy="294977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97"/>
          <p:cNvSpPr/>
          <p:nvPr/>
        </p:nvSpPr>
        <p:spPr>
          <a:xfrm>
            <a:off x="5018418" y="4687034"/>
            <a:ext cx="3091746" cy="419879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97"/>
          <p:cNvSpPr/>
          <p:nvPr/>
        </p:nvSpPr>
        <p:spPr>
          <a:xfrm>
            <a:off x="6528299" y="5502492"/>
            <a:ext cx="1452669" cy="419879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97"/>
          <p:cNvSpPr/>
          <p:nvPr/>
        </p:nvSpPr>
        <p:spPr>
          <a:xfrm>
            <a:off x="6085873" y="5639717"/>
            <a:ext cx="1452669" cy="419879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97"/>
          <p:cNvSpPr/>
          <p:nvPr/>
        </p:nvSpPr>
        <p:spPr>
          <a:xfrm>
            <a:off x="6577354" y="5456606"/>
            <a:ext cx="1000442" cy="328541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text, application, email&#10;&#10;Description automatically generated" id="407" name="Google Shape;407;p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8605" y="1010984"/>
            <a:ext cx="4654789" cy="5700101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97"/>
          <p:cNvSpPr/>
          <p:nvPr/>
        </p:nvSpPr>
        <p:spPr>
          <a:xfrm>
            <a:off x="4378960" y="6299200"/>
            <a:ext cx="4044434" cy="419879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3" name="Google Shape;413;p98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133550"/>
                <a:gridCol w="1240175"/>
                <a:gridCol w="6065800"/>
                <a:gridCol w="3735975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Buy now/ Add to bag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Button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"&lt;buy now/add to bag&gt;",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&amp;&amp;events: "scAdd, event13, event14, event15, event61",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&amp;&amp;products : </a:t>
                      </a: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";&lt;product  id&gt;;;;event13=&lt;product  marked price&gt;|event14=&lt;product  selling price&gt;|event15=&lt;product discount amount&gt;|event61=&lt;product quantity&gt;;eVar19 = &lt;product category&gt;|eVar30=&lt;product name&gt;|eVar32=&lt;product brand name&gt;|eVar33=&lt; product  stock Status&gt;|eVar34= &lt;product color&gt;|eVar35=&lt;product  size&gt;|eVar36=&lt; product  genderType&gt;|eVar44=&lt;product  style code&gt;",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ACPCore.trackAction("&lt;buy now/add to bag&gt;",contextData);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productID:</a:t>
                      </a:r>
                      <a:r>
                        <a:rPr lang="en-IN" sz="1400" u="none" cap="none" strike="noStrike"/>
                        <a:t> will have the value of SKU ID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productCategory</a:t>
                      </a:r>
                      <a:r>
                        <a:rPr lang="en-IN" sz="1400" u="none" cap="none" strike="noStrike"/>
                        <a:t>: will have the category of the product. Example:-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Shirt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Trouser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productMarkPrice: </a:t>
                      </a:r>
                      <a:r>
                        <a:rPr b="0" lang="en-IN" sz="1400" u="none" cap="none" strike="noStrike"/>
                        <a:t>will contain the MRP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productSellPrice: </a:t>
                      </a:r>
                      <a:r>
                        <a:rPr b="0" lang="en-IN" sz="1400" u="none" cap="none" strike="noStrike"/>
                        <a:t>will contain the actual selling price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productQuantity: </a:t>
                      </a:r>
                      <a:r>
                        <a:rPr b="0" lang="en-IN" sz="1400" u="none" cap="none" strike="noStrike"/>
                        <a:t>will have the quantity selected for the product.</a:t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productName: </a:t>
                      </a:r>
                      <a:r>
                        <a:rPr b="0" lang="en-IN" sz="1400" u="none" cap="none" strike="noStrike"/>
                        <a:t>name of the product.</a:t>
                      </a:r>
                      <a:endParaRPr b="1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brandName: </a:t>
                      </a:r>
                      <a:r>
                        <a:rPr b="0" lang="en-IN" sz="1400" u="none" cap="none" strike="noStrike"/>
                        <a:t>name of the brand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stockStatus: </a:t>
                      </a:r>
                      <a:r>
                        <a:rPr b="0" lang="en-IN" sz="1400" u="none" cap="none" strike="noStrike"/>
                        <a:t>it will show the quantity of the product available in the stock.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color: </a:t>
                      </a:r>
                      <a:r>
                        <a:rPr b="0" lang="en-IN" sz="1400" u="none" cap="none" strike="noStrike"/>
                        <a:t>example values: Red.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size: </a:t>
                      </a:r>
                      <a:r>
                        <a:rPr b="0" lang="en-IN" sz="1400" u="none" cap="none" strike="noStrike"/>
                        <a:t>example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IN" sz="1400" u="none" cap="none" strike="noStrike"/>
                        <a:t>42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IN" sz="1400" u="none" cap="none" strike="noStrike"/>
                        <a:t>L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styleCode: </a:t>
                      </a:r>
                      <a:r>
                        <a:rPr b="0" lang="en-IN" sz="1400" u="none" cap="none" strike="noStrike"/>
                        <a:t>will contain the style code of the product. Example value:-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PESFONUB236782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productDiscount </a:t>
                      </a: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will have the discount applied on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productGenderType </a:t>
                      </a: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Example value:-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Female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99"/>
          <p:cNvSpPr txBox="1"/>
          <p:nvPr/>
        </p:nvSpPr>
        <p:spPr>
          <a:xfrm>
            <a:off x="457200" y="46966"/>
            <a:ext cx="715658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All CTA clicks(except buy now,add to bag,wishlist)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99"/>
          <p:cNvSpPr/>
          <p:nvPr/>
        </p:nvSpPr>
        <p:spPr>
          <a:xfrm>
            <a:off x="4141126" y="2100805"/>
            <a:ext cx="743340" cy="209825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99"/>
          <p:cNvSpPr/>
          <p:nvPr/>
        </p:nvSpPr>
        <p:spPr>
          <a:xfrm>
            <a:off x="5059548" y="2110136"/>
            <a:ext cx="846729" cy="209825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99"/>
          <p:cNvSpPr/>
          <p:nvPr/>
        </p:nvSpPr>
        <p:spPr>
          <a:xfrm>
            <a:off x="4136569" y="1096461"/>
            <a:ext cx="1237863" cy="209825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text, application&#10;&#10;Description automatically generated" id="422" name="Google Shape;422;p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9249" y="508631"/>
            <a:ext cx="3710366" cy="64249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aphical user interface, text, application&#10;&#10;Description automatically generated" id="423" name="Google Shape;423;p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9249" y="508631"/>
            <a:ext cx="3710366" cy="642495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99"/>
          <p:cNvSpPr/>
          <p:nvPr/>
        </p:nvSpPr>
        <p:spPr>
          <a:xfrm>
            <a:off x="6817258" y="1765425"/>
            <a:ext cx="189893" cy="120813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99"/>
          <p:cNvSpPr/>
          <p:nvPr/>
        </p:nvSpPr>
        <p:spPr>
          <a:xfrm>
            <a:off x="5360749" y="3590480"/>
            <a:ext cx="846729" cy="330986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99"/>
          <p:cNvSpPr/>
          <p:nvPr/>
        </p:nvSpPr>
        <p:spPr>
          <a:xfrm>
            <a:off x="3698240" y="3487745"/>
            <a:ext cx="1046480" cy="433722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99"/>
          <p:cNvSpPr/>
          <p:nvPr/>
        </p:nvSpPr>
        <p:spPr>
          <a:xfrm>
            <a:off x="4512796" y="6440822"/>
            <a:ext cx="465604" cy="370211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2" name="Google Shape;432;p100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054200"/>
                <a:gridCol w="877075"/>
                <a:gridCol w="5924950"/>
                <a:gridCol w="37099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Product page clicks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All CTAs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"&lt;cta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ACPCore.trackAction("&lt;cta name&gt;",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//</a:t>
                      </a:r>
                      <a:r>
                        <a:rPr b="0" lang="en-IN" sz="1400" u="none" cap="none" strike="noStrike"/>
                        <a:t>pass this on all CTAs clicks except for click on buy now, add to bag and add to wishlist.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-2540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//consider click call for product details and description only when user clicks to open the product details, product declaration &amp; delivery and return drop down menus. Don’t pass when user closes them.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pping cart" id="181" name="Google Shape;181;p18"/>
          <p:cNvPicPr preferRelativeResize="0"/>
          <p:nvPr/>
        </p:nvPicPr>
        <p:blipFill rotWithShape="1">
          <a:blip r:embed="rId3">
            <a:alphaModFix/>
          </a:blip>
          <a:srcRect b="0" l="0" r="0" t="137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8"/>
          <p:cNvSpPr/>
          <p:nvPr/>
        </p:nvSpPr>
        <p:spPr>
          <a:xfrm>
            <a:off x="0" y="4023809"/>
            <a:ext cx="11016943" cy="2262375"/>
          </a:xfrm>
          <a:custGeom>
            <a:rect b="b" l="l" r="r" t="t"/>
            <a:pathLst>
              <a:path extrusionOk="0" h="2262375" w="11016943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rgbClr val="262626">
              <a:alpha val="874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8"/>
          <p:cNvSpPr txBox="1"/>
          <p:nvPr>
            <p:ph type="ctrTitle"/>
          </p:nvPr>
        </p:nvSpPr>
        <p:spPr>
          <a:xfrm>
            <a:off x="841248" y="4199861"/>
            <a:ext cx="8856059" cy="13368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IN" sz="5400">
                <a:solidFill>
                  <a:srgbClr val="FFFFFF"/>
                </a:solidFill>
              </a:rPr>
              <a:t>Generic Tags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01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Click on Add to wishlist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8" name="Google Shape;438;p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9607" y="216129"/>
            <a:ext cx="3712786" cy="6425741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101"/>
          <p:cNvSpPr/>
          <p:nvPr/>
        </p:nvSpPr>
        <p:spPr>
          <a:xfrm>
            <a:off x="7437120" y="1220738"/>
            <a:ext cx="335280" cy="272782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4" name="Google Shape;444;p102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343450"/>
                <a:gridCol w="1278300"/>
                <a:gridCol w="6065100"/>
                <a:gridCol w="35052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Add to wishlist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Button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linkName: "&lt;add to wishlist/remove from wishlist&gt;",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linkPageName: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customerID : "&lt;customerID&gt;", // only pass when available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loginStatus : "&lt;logged-in/guest&gt;" ,</a:t>
                      </a:r>
                      <a:b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</a:br>
                      <a:r>
                        <a:rPr lang="en-IN" sz="1400" u="none" cap="none" strike="noStrike"/>
                        <a:t>&amp;&amp;events: "&lt;event4/event5&gt;", </a:t>
                      </a:r>
                      <a:r>
                        <a:rPr b="1" i="1" lang="en-IN" sz="1400" u="none" cap="none" strike="noStrike"/>
                        <a:t>// event4 only when add to Wishlist and event5 only when remove from Wishlist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&amp;&amp;products : ";&lt;product  id&gt;;;;;eVar19 = &lt;product  category&gt;|eVar30=&lt;product  name&gt;</a:t>
                      </a: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| eVar32=&lt;product 1 brand name&gt;</a:t>
                      </a:r>
                      <a:r>
                        <a:rPr lang="en-IN" sz="1400" u="none" cap="none" strike="noStrike"/>
                        <a:t>,</a:t>
                      </a:r>
                      <a:b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</a:b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platform: "&lt;android/ios&gt;",</a:t>
                      </a:r>
                      <a:b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</a:b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userDetails: "&lt;gender&gt;|&lt;age&gt;", // pass only when user is logged in</a:t>
                      </a:r>
                      <a:b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</a:b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dob: "&lt;date of birth&gt;" // pass only when user is logged in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solidFill>
                            <a:schemeClr val="dk1"/>
                          </a:solidFill>
                        </a:rPr>
                        <a:t>ACPCore.trackAction("&lt;add to wishlist/remove from wishlist&gt;", contextData);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productID:</a:t>
                      </a:r>
                      <a:r>
                        <a:rPr lang="en-IN" sz="1400" u="none" cap="none" strike="noStrike"/>
                        <a:t> will have the value of SKU ID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productCategory</a:t>
                      </a:r>
                      <a:r>
                        <a:rPr lang="en-IN" sz="1400" u="none" cap="none" strike="noStrike"/>
                        <a:t>: will have the category of the product. Example:-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Shirt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Trouser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productName: </a:t>
                      </a:r>
                      <a:r>
                        <a:rPr b="0" lang="en-IN" sz="1400" u="none" cap="none" strike="noStrike"/>
                        <a:t>name of the product.</a:t>
                      </a:r>
                      <a:endParaRPr b="1"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03"/>
          <p:cNvSpPr txBox="1"/>
          <p:nvPr/>
        </p:nvSpPr>
        <p:spPr>
          <a:xfrm>
            <a:off x="203764" y="149443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PDP Add to wishlist</a:t>
            </a:r>
            <a:endParaRPr b="0" i="0" sz="24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0" name="Google Shape;450;p103"/>
          <p:cNvPicPr preferRelativeResize="0"/>
          <p:nvPr/>
        </p:nvPicPr>
        <p:blipFill rotWithShape="1">
          <a:blip r:embed="rId3">
            <a:alphaModFix/>
          </a:blip>
          <a:srcRect b="11263" l="-61522" r="71204" t="14341"/>
          <a:stretch/>
        </p:blipFill>
        <p:spPr>
          <a:xfrm>
            <a:off x="-3814146" y="1083180"/>
            <a:ext cx="10088197" cy="4991878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03"/>
          <p:cNvSpPr/>
          <p:nvPr/>
        </p:nvSpPr>
        <p:spPr>
          <a:xfrm>
            <a:off x="5874522" y="1477414"/>
            <a:ext cx="307910" cy="304733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6" name="Google Shape;456;p104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425700"/>
                <a:gridCol w="1240175"/>
                <a:gridCol w="5590900"/>
                <a:gridCol w="3870975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Add to wishlist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Icon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"&lt;add to wishlist/remove from wishlist&gt;",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&amp;&amp;events: "&lt;event4/event5&gt;", </a:t>
                      </a:r>
                      <a:r>
                        <a:rPr b="1" i="1" lang="en-IN" sz="1400" u="none" cap="none" strike="noStrike"/>
                        <a:t>// event4 only when add to Wishlist and event5 only when remove from Wishlist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&amp;&amp;products : ";&lt;product  id&gt;;;;;eVar19 = &lt;product  category&gt;|eVar30=&lt;product  name&gt;</a:t>
                      </a: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| eVar32=&lt;product 1 brand name&gt;</a:t>
                      </a:r>
                      <a:r>
                        <a:rPr lang="en-IN" sz="1400" u="none" cap="none" strike="noStrike"/>
                        <a:t>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ACPCore.trackAction("&lt;add to wishlist/remove from wishlist&gt;",contextData);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productID:</a:t>
                      </a:r>
                      <a:r>
                        <a:rPr lang="en-IN" sz="1400" u="none" cap="none" strike="noStrike"/>
                        <a:t> will have the value of SKU ID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productCategory</a:t>
                      </a:r>
                      <a:r>
                        <a:rPr lang="en-IN" sz="1400" u="none" cap="none" strike="noStrike"/>
                        <a:t>: will have the category of the product. Example:-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shirt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Trouser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productName: </a:t>
                      </a:r>
                      <a:r>
                        <a:rPr b="0" lang="en-IN" sz="1400" u="none" cap="none" strike="noStrike"/>
                        <a:t>name of the product.</a:t>
                      </a:r>
                      <a:endParaRPr b="1"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05"/>
          <p:cNvSpPr txBox="1"/>
          <p:nvPr/>
        </p:nvSpPr>
        <p:spPr>
          <a:xfrm>
            <a:off x="203764" y="149443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PDP Similar products</a:t>
            </a:r>
            <a:endParaRPr b="0" i="0" sz="24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2" name="Google Shape;462;p105"/>
          <p:cNvPicPr preferRelativeResize="0"/>
          <p:nvPr/>
        </p:nvPicPr>
        <p:blipFill rotWithShape="1">
          <a:blip r:embed="rId3">
            <a:alphaModFix/>
          </a:blip>
          <a:srcRect b="11263" l="-61846" r="71529" t="14341"/>
          <a:stretch/>
        </p:blipFill>
        <p:spPr>
          <a:xfrm>
            <a:off x="-6228000" y="1073020"/>
            <a:ext cx="10088197" cy="4991878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105"/>
          <p:cNvSpPr/>
          <p:nvPr/>
        </p:nvSpPr>
        <p:spPr>
          <a:xfrm>
            <a:off x="3517641" y="5135014"/>
            <a:ext cx="307910" cy="304733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8" name="Google Shape;468;p106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103650"/>
                <a:gridCol w="1240175"/>
                <a:gridCol w="5062600"/>
                <a:gridCol w="35052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View similar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Button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"similar products click",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ACPCore.trackAction("similar products click",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07"/>
          <p:cNvSpPr txBox="1"/>
          <p:nvPr>
            <p:ph type="title"/>
          </p:nvPr>
        </p:nvSpPr>
        <p:spPr>
          <a:xfrm>
            <a:off x="4460960" y="1757680"/>
            <a:ext cx="2905040" cy="2458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474" name="Google Shape;474;p107"/>
          <p:cNvSpPr txBox="1"/>
          <p:nvPr/>
        </p:nvSpPr>
        <p:spPr>
          <a:xfrm>
            <a:off x="457200" y="207284"/>
            <a:ext cx="607028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IN" sz="2000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showing similar products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5" name="Google Shape;475;p107"/>
          <p:cNvPicPr preferRelativeResize="0"/>
          <p:nvPr/>
        </p:nvPicPr>
        <p:blipFill rotWithShape="1">
          <a:blip r:embed="rId3">
            <a:alphaModFix/>
          </a:blip>
          <a:srcRect b="-1689" l="72297" r="-65290" t="995"/>
          <a:stretch/>
        </p:blipFill>
        <p:spPr>
          <a:xfrm>
            <a:off x="4460960" y="901379"/>
            <a:ext cx="9909110" cy="5401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0" name="Google Shape;480;p108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117175"/>
                <a:gridCol w="929475"/>
                <a:gridCol w="6733775"/>
                <a:gridCol w="34767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IN" sz="14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Page Type</a:t>
                      </a:r>
                      <a:endParaRPr b="1" i="0" sz="14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IN" sz="14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Tracking Type</a:t>
                      </a:r>
                      <a:endParaRPr b="1" i="0" sz="14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IN" sz="14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Launch variables</a:t>
                      </a:r>
                      <a:endParaRPr b="1" i="0" sz="14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IN" sz="1400" u="none" cap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Expected Values</a:t>
                      </a:r>
                      <a:endParaRPr b="1" i="0" sz="14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Similar Product Page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View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pageName: "similar products",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parentPage: "product page"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pageType : "&lt;brand name&gt;-product page",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&amp;&amp;events: "event6",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&amp;&amp;products : ";&lt;product  id&gt;;;;;eVar19 = &lt;product  category&gt;|eVar30=&lt;product  name&gt;,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has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ACPCore.trackState("similar products", contextData);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// the products info passed here will the info of the product for whom similar products were available.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productID:</a:t>
                      </a:r>
                      <a:r>
                        <a:rPr lang="en-IN" sz="1400" u="none" cap="none" strike="noStrike"/>
                        <a:t> will have the value of SKU ID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productCategory</a:t>
                      </a:r>
                      <a:r>
                        <a:rPr lang="en-IN" sz="1400" u="none" cap="none" strike="noStrike"/>
                        <a:t>: will have the category of the product. Example:-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shirt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Trouser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productName: </a:t>
                      </a:r>
                      <a:r>
                        <a:rPr b="0" lang="en-IN" sz="1400" u="none" cap="none" strike="noStrike"/>
                        <a:t>name of the product.</a:t>
                      </a:r>
                      <a:endParaRPr b="1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Google Shape;485;p10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76320" y="1208534"/>
            <a:ext cx="9906859" cy="5401524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109"/>
          <p:cNvSpPr txBox="1"/>
          <p:nvPr>
            <p:ph type="title"/>
          </p:nvPr>
        </p:nvSpPr>
        <p:spPr>
          <a:xfrm>
            <a:off x="3931920" y="2103120"/>
            <a:ext cx="3230880" cy="39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/>
              <a:t> </a:t>
            </a:r>
            <a:endParaRPr/>
          </a:p>
        </p:txBody>
      </p:sp>
      <p:sp>
        <p:nvSpPr>
          <p:cNvPr id="487" name="Google Shape;487;p109"/>
          <p:cNvSpPr txBox="1"/>
          <p:nvPr/>
        </p:nvSpPr>
        <p:spPr>
          <a:xfrm>
            <a:off x="1001486" y="329222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click of Add to wishlist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109"/>
          <p:cNvSpPr/>
          <p:nvPr/>
        </p:nvSpPr>
        <p:spPr>
          <a:xfrm flipH="1">
            <a:off x="6095999" y="1685473"/>
            <a:ext cx="391057" cy="369212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3" name="Google Shape;493;p110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222150"/>
                <a:gridCol w="1110350"/>
                <a:gridCol w="6251500"/>
                <a:gridCol w="367315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Add to wishlist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icon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"&lt;add to wishlist/remove from wishlist&gt;",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"similar products",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parentPage: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&amp;&amp;events: "&lt;event4/event5&gt;",</a:t>
                      </a:r>
                      <a:r>
                        <a:rPr b="1" i="1" lang="en-IN" sz="1400" u="none" cap="none" strike="noStrike"/>
                        <a:t>// event4 only when add to Wishlist and event5 only when remove from Wishlist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&amp;&amp;products : ";&lt;product  id&gt;;;;;eVar19 = &lt;product  category&gt;|eVar30=&lt;product  name&gt;</a:t>
                      </a: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| eVar32=&lt;product 1 brand name&gt;,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ACPCore.trackAction("&lt;add to wishlist/remove from wishlist&gt;",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productID:</a:t>
                      </a:r>
                      <a:r>
                        <a:rPr lang="en-IN" sz="1400" u="none" cap="none" strike="noStrike"/>
                        <a:t> will have the value of SKU ID of the product.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productCategory</a:t>
                      </a:r>
                      <a:r>
                        <a:rPr lang="en-IN" sz="1400" u="none" cap="none" strike="noStrike"/>
                        <a:t>: will have the category of the product. Example:-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shirt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Trouser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productName: </a:t>
                      </a:r>
                      <a:r>
                        <a:rPr b="0" lang="en-IN" sz="1400" u="none" cap="none" strike="noStrike"/>
                        <a:t>name of the product.</a:t>
                      </a:r>
                      <a:endParaRPr b="1"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1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any banner click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in a suit&#10;&#10;Description automatically generated with low confidence" id="189" name="Google Shape;18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57600" y="199176"/>
            <a:ext cx="3616385" cy="6711987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51"/>
          <p:cNvSpPr/>
          <p:nvPr/>
        </p:nvSpPr>
        <p:spPr>
          <a:xfrm>
            <a:off x="3721395" y="660841"/>
            <a:ext cx="3551275" cy="4421522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11"/>
          <p:cNvSpPr txBox="1"/>
          <p:nvPr>
            <p:ph type="title"/>
          </p:nvPr>
        </p:nvSpPr>
        <p:spPr>
          <a:xfrm>
            <a:off x="12781280" y="2148205"/>
            <a:ext cx="10022840" cy="10928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499" name="Google Shape;499;p111"/>
          <p:cNvSpPr txBox="1"/>
          <p:nvPr/>
        </p:nvSpPr>
        <p:spPr>
          <a:xfrm>
            <a:off x="1001486" y="329222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click of Close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111"/>
          <p:cNvSpPr/>
          <p:nvPr/>
        </p:nvSpPr>
        <p:spPr>
          <a:xfrm>
            <a:off x="10797221" y="1196531"/>
            <a:ext cx="393293" cy="296585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1" name="Google Shape;501;p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1450" y="728238"/>
            <a:ext cx="9906859" cy="5401524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111"/>
          <p:cNvSpPr/>
          <p:nvPr/>
        </p:nvSpPr>
        <p:spPr>
          <a:xfrm>
            <a:off x="6197600" y="790887"/>
            <a:ext cx="436880" cy="296233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7" name="Google Shape;507;p112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558050"/>
                <a:gridCol w="970375"/>
                <a:gridCol w="6055575"/>
                <a:gridCol w="367315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Close similar products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icon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"close-similar products",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"similar products",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parentPage: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ACPCore.trackAction("close-similar products",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13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Coupons on Load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application&#10;&#10;Description automatically generated" id="513" name="Google Shape;513;p1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3361" y="487680"/>
            <a:ext cx="3269676" cy="5923280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113"/>
          <p:cNvSpPr/>
          <p:nvPr/>
        </p:nvSpPr>
        <p:spPr>
          <a:xfrm>
            <a:off x="4033520" y="3261360"/>
            <a:ext cx="3230880" cy="1828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9" name="Google Shape;519;p114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746750"/>
                <a:gridCol w="1329000"/>
                <a:gridCol w="5425175"/>
                <a:gridCol w="3756225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Coupon details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pop-up-view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pageName: "coupon pop-up",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parentPage: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pageType : "&lt;brand name&gt;-product page"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ACPCore.trackState("coupon pop-up", contextData);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15"/>
          <p:cNvSpPr txBox="1"/>
          <p:nvPr/>
        </p:nvSpPr>
        <p:spPr>
          <a:xfrm>
            <a:off x="203764" y="149443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Coupons All CTAs click</a:t>
            </a:r>
            <a:endParaRPr b="0" i="0" sz="24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115"/>
          <p:cNvSpPr/>
          <p:nvPr/>
        </p:nvSpPr>
        <p:spPr>
          <a:xfrm>
            <a:off x="5346441" y="2328816"/>
            <a:ext cx="404326" cy="339739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115"/>
          <p:cNvSpPr/>
          <p:nvPr/>
        </p:nvSpPr>
        <p:spPr>
          <a:xfrm>
            <a:off x="5016758" y="3507584"/>
            <a:ext cx="886410" cy="454091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115"/>
          <p:cNvSpPr/>
          <p:nvPr/>
        </p:nvSpPr>
        <p:spPr>
          <a:xfrm>
            <a:off x="6578082" y="2596295"/>
            <a:ext cx="404327" cy="339739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115"/>
          <p:cNvSpPr/>
          <p:nvPr/>
        </p:nvSpPr>
        <p:spPr>
          <a:xfrm>
            <a:off x="6469225" y="3429001"/>
            <a:ext cx="404327" cy="339739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115"/>
          <p:cNvSpPr/>
          <p:nvPr/>
        </p:nvSpPr>
        <p:spPr>
          <a:xfrm>
            <a:off x="5811032" y="3734629"/>
            <a:ext cx="1062520" cy="339739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0" name="Google Shape;530;p1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62130" y="466087"/>
            <a:ext cx="3267739" cy="5925826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115"/>
          <p:cNvSpPr/>
          <p:nvPr/>
        </p:nvSpPr>
        <p:spPr>
          <a:xfrm>
            <a:off x="6274051" y="4297680"/>
            <a:ext cx="1062520" cy="21336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115"/>
          <p:cNvSpPr/>
          <p:nvPr/>
        </p:nvSpPr>
        <p:spPr>
          <a:xfrm>
            <a:off x="6685280" y="4643120"/>
            <a:ext cx="934720" cy="21336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7" name="Google Shape;537;p116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747775"/>
                <a:gridCol w="1322700"/>
                <a:gridCol w="5428300"/>
                <a:gridCol w="37584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Coupon details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CTA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 "&lt;cta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"coupon pop-up",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parentPage: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"&lt;brand name&gt;-product page",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ACPCore.trackAction("&lt;cta name&gt;", contextData);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17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load Delivery location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117"/>
          <p:cNvSpPr/>
          <p:nvPr/>
        </p:nvSpPr>
        <p:spPr>
          <a:xfrm>
            <a:off x="4879910" y="3687976"/>
            <a:ext cx="797800" cy="482808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, application&#10;&#10;Description automatically generated" id="544" name="Google Shape;544;p1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2401" y="1146057"/>
            <a:ext cx="3756108" cy="5376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9" name="Google Shape;549;p118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399425"/>
                <a:gridCol w="1231650"/>
                <a:gridCol w="6876650"/>
                <a:gridCol w="26843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Delivery location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onLoad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pageName: "delivery location",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parentPage: "product page", 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loginStatus : "&lt;logged-in/guest&gt;",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pageType : "&lt;brand name&gt;-product page",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ACPCore.trackState("delivery location",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19"/>
          <p:cNvSpPr txBox="1"/>
          <p:nvPr/>
        </p:nvSpPr>
        <p:spPr>
          <a:xfrm>
            <a:off x="357672" y="199176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All CTAs clicks</a:t>
            </a:r>
            <a:endParaRPr b="0" i="0" sz="24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119"/>
          <p:cNvSpPr/>
          <p:nvPr/>
        </p:nvSpPr>
        <p:spPr>
          <a:xfrm>
            <a:off x="6244495" y="3973068"/>
            <a:ext cx="902754" cy="384328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119"/>
          <p:cNvSpPr/>
          <p:nvPr/>
        </p:nvSpPr>
        <p:spPr>
          <a:xfrm>
            <a:off x="4729825" y="3660414"/>
            <a:ext cx="980510" cy="269314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119"/>
          <p:cNvSpPr/>
          <p:nvPr/>
        </p:nvSpPr>
        <p:spPr>
          <a:xfrm>
            <a:off x="4729825" y="3973068"/>
            <a:ext cx="1288420" cy="406099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119"/>
          <p:cNvSpPr/>
          <p:nvPr/>
        </p:nvSpPr>
        <p:spPr>
          <a:xfrm>
            <a:off x="7007289" y="2623240"/>
            <a:ext cx="323423" cy="384328"/>
          </a:xfrm>
          <a:prstGeom prst="rect">
            <a:avLst/>
          </a:prstGeom>
          <a:noFill/>
          <a:ln cap="flat" cmpd="sng" w="28575">
            <a:solidFill>
              <a:srgbClr val="FE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9" name="Google Shape;559;p1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18269" y="740431"/>
            <a:ext cx="3755461" cy="5377138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119"/>
          <p:cNvSpPr/>
          <p:nvPr/>
        </p:nvSpPr>
        <p:spPr>
          <a:xfrm>
            <a:off x="4277360" y="5262880"/>
            <a:ext cx="1148080" cy="269314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119"/>
          <p:cNvSpPr/>
          <p:nvPr/>
        </p:nvSpPr>
        <p:spPr>
          <a:xfrm>
            <a:off x="5589898" y="5628640"/>
            <a:ext cx="1288421" cy="488928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6" name="Google Shape;566;p120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863175"/>
                <a:gridCol w="1314275"/>
                <a:gridCol w="5365075"/>
                <a:gridCol w="3714625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Pincode selection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CTA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linkName:"&lt;cta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"&lt;android/ios&gt;|product",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"delivery location",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parentPage: "product page",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pincode : "&lt;pincode selected&gt;",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estDeliveryTime : "&lt;expected delivery time in days&gt;",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ACPCore.trackAction("&lt;cta name&gt;",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" name="Google Shape;195;p52"/>
          <p:cNvGraphicFramePr/>
          <p:nvPr/>
        </p:nvGraphicFramePr>
        <p:xfrm>
          <a:off x="-65146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1146850"/>
                <a:gridCol w="1404100"/>
                <a:gridCol w="5883400"/>
                <a:gridCol w="382280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Any Banner click or 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Widget click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All CTAs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 : "banner click",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"&lt;android/ios&gt;|&lt;page name without the word "page"&gt;", // eg : home, category,etc.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linkPageName: "&lt;page name&gt;", //the name of the page from where the product was clicked, eg : home page, product listing page , etc.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icid : "&lt;page type&gt;-&lt;brand name&gt;|&lt;banner name&gt;|&lt;widget name&gt;|&lt;cta name&gt;|&lt;banner/widget position&gt;|&lt;banner/widget type&gt;", //if a banner or widget is clicked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ACPCore.trackAction("banner click", contextData);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 :</a:t>
                      </a:r>
                      <a:br>
                        <a:rPr lang="en-IN" sz="1400" u="none" cap="none" strike="noStrike"/>
                      </a:b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In brand, the expected values are 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/>
                        <a:t>f21</a:t>
                      </a:r>
                      <a:endParaRPr sz="1400" u="none" cap="none" strike="noStrike"/>
                    </a:p>
                    <a:p>
                      <a:pPr indent="-342900" lvl="0" marL="3429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en-IN"/>
                        <a:t>sc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icid </a:t>
                      </a:r>
                      <a:r>
                        <a:rPr b="0" lang="en-IN" sz="1400" u="none" cap="none" strike="noStrike"/>
                        <a:t>will be passed when a banner or widget is clicked. icid should always be passed in the given format only. Pass </a:t>
                      </a:r>
                      <a:r>
                        <a:rPr b="1" lang="en-IN" sz="1400" u="none" cap="none" strike="noStrike"/>
                        <a:t>na</a:t>
                      </a:r>
                      <a:r>
                        <a:rPr b="0" lang="en-IN" sz="1400" u="none" cap="none" strike="noStrike"/>
                        <a:t> if any value is missing. Example value :-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IN" sz="1400" u="none" cap="none" strike="noStrike"/>
                        <a:t>home page-</a:t>
                      </a:r>
                      <a:r>
                        <a:rPr lang="en-IN" sz="1400" u="none" cap="none" strike="noStrike"/>
                        <a:t>aoe</a:t>
                      </a:r>
                      <a:r>
                        <a:rPr b="0" lang="en-IN" sz="1400" u="none" cap="none" strike="noStrike"/>
                        <a:t>|new bags arrivals|hero banner|banner click/mens/shop now/widget click|1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IN" sz="1400" u="none" cap="none" strike="noStrike"/>
                        <a:t>home page-</a:t>
                      </a:r>
                      <a:r>
                        <a:rPr lang="en-IN"/>
                        <a:t>sc</a:t>
                      </a:r>
                      <a:r>
                        <a:rPr b="0" lang="en-IN" sz="1400" u="none" cap="none" strike="noStrike"/>
                        <a:t>|shirts|shop by category|banner click|1</a:t>
                      </a:r>
                      <a:endParaRPr b="1"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id="196" name="Google Shape;196;p52"/>
          <p:cNvPicPr preferRelativeResize="0"/>
          <p:nvPr/>
        </p:nvPicPr>
        <p:blipFill rotWithShape="1">
          <a:blip r:embed="rId3">
            <a:alphaModFix/>
          </a:blip>
          <a:srcRect b="14218" l="5074" r="11256" t="28579"/>
          <a:stretch/>
        </p:blipFill>
        <p:spPr>
          <a:xfrm>
            <a:off x="8661395" y="1950098"/>
            <a:ext cx="2839233" cy="1684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54023" y="4518452"/>
            <a:ext cx="2653975" cy="1652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3"/>
          <p:cNvSpPr txBox="1"/>
          <p:nvPr/>
        </p:nvSpPr>
        <p:spPr>
          <a:xfrm>
            <a:off x="362619" y="152785"/>
            <a:ext cx="607028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IN" sz="24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On Any Products click(Home to PDP)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53"/>
          <p:cNvSpPr/>
          <p:nvPr/>
        </p:nvSpPr>
        <p:spPr>
          <a:xfrm>
            <a:off x="3013740" y="1412109"/>
            <a:ext cx="1331924" cy="2118742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53"/>
          <p:cNvSpPr/>
          <p:nvPr/>
        </p:nvSpPr>
        <p:spPr>
          <a:xfrm>
            <a:off x="6537478" y="1081797"/>
            <a:ext cx="1449421" cy="2267985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phical user interface&#10;&#10;Description automatically generated" id="205" name="Google Shape;20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3934" y="660841"/>
            <a:ext cx="3235160" cy="6160626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53"/>
          <p:cNvSpPr/>
          <p:nvPr/>
        </p:nvSpPr>
        <p:spPr>
          <a:xfrm>
            <a:off x="2669609" y="3030279"/>
            <a:ext cx="2020186" cy="2699642"/>
          </a:xfrm>
          <a:prstGeom prst="rect">
            <a:avLst/>
          </a:prstGeom>
          <a:noFill/>
          <a:ln cap="flat" cmpd="sng" w="381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graphical user interface&#10;&#10;Description automatically generated" id="207" name="Google Shape;207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69319" y="854417"/>
            <a:ext cx="3235160" cy="596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53"/>
          <p:cNvSpPr/>
          <p:nvPr/>
        </p:nvSpPr>
        <p:spPr>
          <a:xfrm>
            <a:off x="6432906" y="1412109"/>
            <a:ext cx="1839223" cy="3053565"/>
          </a:xfrm>
          <a:prstGeom prst="rect">
            <a:avLst/>
          </a:prstGeom>
          <a:noFill/>
          <a:ln cap="flat" cmpd="sng" w="381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wearing a white shirt&#10;&#10;Description automatically generated with low confidence" id="213" name="Google Shape;213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87210" y="815256"/>
            <a:ext cx="3403734" cy="5638706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54"/>
          <p:cNvSpPr/>
          <p:nvPr/>
        </p:nvSpPr>
        <p:spPr>
          <a:xfrm>
            <a:off x="3987210" y="1212113"/>
            <a:ext cx="2108789" cy="3051544"/>
          </a:xfrm>
          <a:prstGeom prst="rect">
            <a:avLst/>
          </a:prstGeom>
          <a:noFill/>
          <a:ln cap="flat" cmpd="sng" w="381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9" name="Google Shape;219;p55"/>
          <p:cNvGraphicFramePr/>
          <p:nvPr/>
        </p:nvGraphicFramePr>
        <p:xfrm>
          <a:off x="-65145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{A51795A8-6D7B-482E-94E8-C0F4E218CCC8}</a:tableStyleId>
              </a:tblPr>
              <a:tblGrid>
                <a:gridCol w="988875"/>
                <a:gridCol w="1362275"/>
                <a:gridCol w="6410125"/>
                <a:gridCol w="3430750"/>
              </a:tblGrid>
              <a:tr h="348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Click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Tracking Type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Launch variables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Expected Values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5092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Product clicks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All CTAs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let contextData={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linkName:"product click",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channel: "&lt;android/ios&gt;|&lt;page name without the word "page"&gt;", // eg : home, category, 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linkPageName: "&lt;page name&gt;", //the name of the page from where the product was clicked, eg : home page, product listing page , etc.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customerID : "&lt;customerID&gt;", // only pass when available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loginStatus : "&lt;logged-in/guest&gt;" 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brand: "&lt;brand name&gt;",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&amp;&amp;products : ";&lt;product  id&gt;;;;;eVar19 = &lt;product  category&gt;|eVar30=&lt;product  name&gt;</a:t>
                      </a: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| eVar32=&lt;product 1 brand name&gt;</a:t>
                      </a:r>
                      <a:r>
                        <a:rPr lang="en-IN" sz="1400" u="none" cap="none" strike="noStrike"/>
                        <a:t>|eVar33=&lt;product  stock status&gt;|eVar23=&lt;product  position&gt;",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>
                          <a:highlight>
                            <a:srgbClr val="FFFF00"/>
                          </a:highlight>
                        </a:rPr>
                        <a:t>pfm : "&lt;section of the page/ product finding source&gt;",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platform: "&lt;android/ios&gt;",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userDetails: "&lt;gender&gt;|&lt;age&gt;", // pass only when user is logged in</a:t>
                      </a:r>
                      <a:br>
                        <a:rPr lang="en-IN" sz="1400" u="none" cap="none" strike="noStrike"/>
                      </a:br>
                      <a:r>
                        <a:rPr lang="en-IN" sz="1400" u="none" cap="none" strike="noStrike"/>
                        <a:t>dob: "&lt;date of birth&gt;" // pass only when user is logged in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};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ACPCore.trackAction("product click", contextData);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loginStatus </a:t>
                      </a:r>
                      <a:r>
                        <a:rPr lang="en-IN" sz="1400" u="none" cap="none" strike="noStrike"/>
                        <a:t>may  have the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logged-in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lang="en-IN" sz="1400" u="none" cap="none" strike="noStrike"/>
                        <a:t>guest</a:t>
                      </a:r>
                      <a:endParaRPr sz="1400" u="none" cap="none" strike="noStrike"/>
                    </a:p>
                    <a:p>
                      <a:pPr indent="-1968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pfm means product finding method, the expected values will be the section of the page from where the user has found the product. 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Eg :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"home product slider"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"internal search"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"internal campaign"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"similar products"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"top picks"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cap="none" strike="noStrike"/>
                        <a:t>"breadcrumb"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"navigation/browsing"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"promos"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"wishlist/favorites"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"collections"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"cross-Sell"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"campaign landing pages"</a:t>
                      </a:r>
                      <a:b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br>
                        <a:rPr b="0" i="0" lang="en-I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b="1" lang="en-IN" sz="1400" u="none" cap="none" strike="noStrike"/>
                        <a:t>stockStatus: </a:t>
                      </a:r>
                      <a:r>
                        <a:rPr b="0" lang="en-IN" sz="1400" u="none" cap="none" strike="noStrike"/>
                        <a:t>provide whether product is in stock or out of stock</a:t>
                      </a:r>
                      <a:br>
                        <a:rPr b="0" lang="en-IN" sz="1400" u="none" cap="none" strike="noStrike"/>
                      </a:br>
                      <a:r>
                        <a:rPr b="0" lang="en-IN" sz="1400" u="none" cap="none" strike="noStrike"/>
                        <a:t>eg – stockStatus : "out of stock" or "available"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IN" sz="1400" u="none" cap="none" strike="noStrike"/>
                        <a:t>size: </a:t>
                      </a:r>
                      <a:r>
                        <a:rPr b="0" lang="en-IN" sz="1400" u="none" cap="none" strike="noStrike"/>
                        <a:t>example values:-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IN" sz="1400" u="none" cap="none" strike="noStrike"/>
                        <a:t>4</a:t>
                      </a:r>
                      <a:r>
                        <a:rPr lang="en-IN" sz="1400" u="none" cap="none" strike="noStrike"/>
                        <a:t>2</a:t>
                      </a:r>
                      <a:endParaRPr sz="1400" u="none" cap="none" strike="noStrike"/>
                    </a:p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Char char="•"/>
                      </a:pPr>
                      <a:r>
                        <a:rPr b="0" lang="en-IN" sz="1400" u="none" cap="none" strike="noStrike"/>
                        <a:t>L</a:t>
                      </a:r>
                      <a:endParaRPr b="0" i="0"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IN"/>
                        <a:t>In brand, the expected values are 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f21</a:t>
                      </a:r>
                      <a:endParaRPr/>
                    </a:p>
                    <a:p>
                      <a:pPr indent="-342900" lvl="0" marL="3429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AutoNum type="arabicPeriod"/>
                      </a:pPr>
                      <a:r>
                        <a:rPr lang="en-IN"/>
                        <a:t>sc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2019-08-31T15:49:44Z</dcterms:created>
  <dc:creator>Rocky Kumar</dc:creator>
</cp:coreProperties>
</file>